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75556" autoAdjust="0"/>
  </p:normalViewPr>
  <p:slideViewPr>
    <p:cSldViewPr snapToGrid="0">
      <p:cViewPr varScale="1">
        <p:scale>
          <a:sx n="56" d="100"/>
          <a:sy n="56" d="100"/>
        </p:scale>
        <p:origin x="1266" y="48"/>
      </p:cViewPr>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FD49F-5C42-419E-91A2-3BE7EE343CEB}" type="datetimeFigureOut">
              <a:rPr lang="en-US" smtClean="0"/>
              <a:t>2/24/2021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E8947-DE22-498F-BA70-B19651C13407}" type="slidenum">
              <a:rPr lang="en-US" smtClean="0"/>
              <a:t>‹#›</a:t>
            </a:fld>
            <a:endParaRPr lang="en-US"/>
          </a:p>
        </p:txBody>
      </p:sp>
    </p:spTree>
    <p:extLst>
      <p:ext uri="{BB962C8B-B14F-4D97-AF65-F5344CB8AC3E}">
        <p14:creationId xmlns:p14="http://schemas.microsoft.com/office/powerpoint/2010/main" val="3794387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Memory is an essential element in an individual because it allows them to remember things they did. However, throughout an individual's life, the memory tends to degrade and forgets many things; therefore, individuals might realize the memory disorders beginning to emerge through memory tests. The presentation will focus on the episodic memory test by reviewing several assessment instruments frequently used in the assessment. The ethical, cultural, and social issues of memory assessment will also be discussed and provide the importance of memory application in the present society. The assessment instruments utilize different strategies in memory tests and the stages of a person's life.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2</a:t>
            </a:fld>
            <a:endParaRPr lang="en-US"/>
          </a:p>
        </p:txBody>
      </p:sp>
    </p:spTree>
    <p:extLst>
      <p:ext uri="{BB962C8B-B14F-4D97-AF65-F5344CB8AC3E}">
        <p14:creationId xmlns:p14="http://schemas.microsoft.com/office/powerpoint/2010/main" val="143844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most cases, memory assessment instruments go hand in hand with neuropsychologists; therefore, they will use the tools in various settings such as healthcare organizations, research centers, and laboratories. Every instrument has a purpose in the functions they achieve. For example, RAVLT assesses verbal memory in an individual that is at least sixteen years (</a:t>
            </a:r>
            <a:r>
              <a:rPr lang="en-US" sz="1200" kern="1200" dirty="0" err="1" smtClean="0">
                <a:solidFill>
                  <a:schemeClr val="tx1"/>
                </a:solidFill>
                <a:effectLst/>
                <a:latin typeface="+mn-lt"/>
                <a:ea typeface="+mn-ea"/>
                <a:cs typeface="+mn-cs"/>
              </a:rPr>
              <a:t>Weitzner</a:t>
            </a:r>
            <a:r>
              <a:rPr lang="en-US" sz="1200" kern="1200" dirty="0" smtClean="0">
                <a:solidFill>
                  <a:schemeClr val="tx1"/>
                </a:solidFill>
                <a:effectLst/>
                <a:latin typeface="+mn-lt"/>
                <a:ea typeface="+mn-ea"/>
                <a:cs typeface="+mn-cs"/>
              </a:rPr>
              <a:t> et al., 2020). Virtual reality assessment aims to utilize digital tools to create an immersive experience for patients to test their learning abilities. Furthermore, PSMT has a significant role in assessing an individual's capability in recalling objects or activities.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11</a:t>
            </a:fld>
            <a:endParaRPr lang="en-US"/>
          </a:p>
        </p:txBody>
      </p:sp>
    </p:spTree>
    <p:extLst>
      <p:ext uri="{BB962C8B-B14F-4D97-AF65-F5344CB8AC3E}">
        <p14:creationId xmlns:p14="http://schemas.microsoft.com/office/powerpoint/2010/main" val="41524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Psychological tests and memory assessments have substantial ethical, social and cultural issues because despite them causing improvement in the learning ability and capacity to recall. They have also caused significant challenges to patients. For example, the inappropriate assessment might lead to Alzheimer's illness, leading to memory loss, making individuals lose their identity (Racine &amp; Affleck, 2016). Virtual reality shifts people to a false reality hence can change their mood.  Also, there are issues of privacy and confidentiality which might leak. However, a neuropsychologist is required to work with extreme secrecy. On the other hand, RAVLT has had tools in various languages, and thus those languages not interpreted will be deemed lesser.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12</a:t>
            </a:fld>
            <a:endParaRPr lang="en-US"/>
          </a:p>
        </p:txBody>
      </p:sp>
    </p:spTree>
    <p:extLst>
      <p:ext uri="{BB962C8B-B14F-4D97-AF65-F5344CB8AC3E}">
        <p14:creationId xmlns:p14="http://schemas.microsoft.com/office/powerpoint/2010/main" val="215810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memory assessment test is an important activity that will allow individuals to realize if they have developing memory problems. Therefore, episodic memory comprises the individual remembering past events, circumstances, and experiences. The experiences need to be recognized and recalled to improve self-identity. Memory allows a person to use past experiences and utilize them in future activities. The instruments for episodic memory assessment are RAVLT, Virtual Reality, and PSMT tests. Every test measures various problems such as learning ability, experience in the natural environment, and recall capabilities. A neuropsychologist uses the three instruments used in a clinical setting, laboratories, or research institutions.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13</a:t>
            </a:fld>
            <a:endParaRPr lang="en-US"/>
          </a:p>
        </p:txBody>
      </p:sp>
    </p:spTree>
    <p:extLst>
      <p:ext uri="{BB962C8B-B14F-4D97-AF65-F5344CB8AC3E}">
        <p14:creationId xmlns:p14="http://schemas.microsoft.com/office/powerpoint/2010/main" val="245203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Memory plays a critical role in individuals' lives because it makes them remember the beautiful events in their lives. This led to the emphasis on understanding how the brain works. According to </a:t>
            </a:r>
            <a:r>
              <a:rPr lang="en-US" sz="1200" kern="1200" dirty="0" err="1" smtClean="0">
                <a:solidFill>
                  <a:schemeClr val="tx1"/>
                </a:solidFill>
                <a:effectLst/>
                <a:latin typeface="+mn-lt"/>
                <a:ea typeface="+mn-ea"/>
                <a:cs typeface="+mn-cs"/>
              </a:rPr>
              <a:t>Markowitsch</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Staniloiu</a:t>
            </a:r>
            <a:r>
              <a:rPr lang="en-US" sz="1200" kern="1200" dirty="0" smtClean="0">
                <a:solidFill>
                  <a:schemeClr val="tx1"/>
                </a:solidFill>
                <a:effectLst/>
                <a:latin typeface="+mn-lt"/>
                <a:ea typeface="+mn-ea"/>
                <a:cs typeface="+mn-cs"/>
              </a:rPr>
              <a:t> (2017), the prominence of an individual's memory was between 1870 and 1920. They discovered that the brain could get injured and memory deficiency as they did more experiments and tests. Episodic memory assessment is the topic under study, and therefore, it comprises remembrance of explicit events, circumstances, and experiences. This type of memory is under the influence of people's ability to attend to the environment, and thus evaluation is crucial because it one of the long-term memories.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3</a:t>
            </a:fld>
            <a:endParaRPr lang="en-US"/>
          </a:p>
        </p:txBody>
      </p:sp>
    </p:spTree>
    <p:extLst>
      <p:ext uri="{BB962C8B-B14F-4D97-AF65-F5344CB8AC3E}">
        <p14:creationId xmlns:p14="http://schemas.microsoft.com/office/powerpoint/2010/main" val="154025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Memory is vital to every person as it allows them to remember special events and learn from their mistake. In the present society, the deterioration of episodic memory relates to aging; therefore, individuals learn to maximize their potential from one event or circumstance to the next. Memory is essential in reflecting on past events and thus can inform the next generation. Furthermore, episodic memory is applicable in developing knowledge improvement because people learn from their mistakes and achievements. People can also understand themselves well through their memory; this makes memory the foundation of self-concept development in a person's lifetime (</a:t>
            </a:r>
            <a:r>
              <a:rPr lang="en-US" sz="1200" kern="1200" dirty="0" err="1" smtClean="0">
                <a:solidFill>
                  <a:schemeClr val="tx1"/>
                </a:solidFill>
                <a:effectLst/>
                <a:latin typeface="+mn-lt"/>
                <a:ea typeface="+mn-ea"/>
                <a:cs typeface="+mn-cs"/>
              </a:rPr>
              <a:t>Nikravesh</a:t>
            </a:r>
            <a:r>
              <a:rPr lang="en-US" sz="1200" kern="1200" dirty="0" smtClean="0">
                <a:solidFill>
                  <a:schemeClr val="tx1"/>
                </a:solidFill>
                <a:effectLst/>
                <a:latin typeface="+mn-lt"/>
                <a:ea typeface="+mn-ea"/>
                <a:cs typeface="+mn-cs"/>
              </a:rPr>
              <a:t> et al., 2017).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4</a:t>
            </a:fld>
            <a:endParaRPr lang="en-US"/>
          </a:p>
        </p:txBody>
      </p:sp>
    </p:spTree>
    <p:extLst>
      <p:ext uri="{BB962C8B-B14F-4D97-AF65-F5344CB8AC3E}">
        <p14:creationId xmlns:p14="http://schemas.microsoft.com/office/powerpoint/2010/main" val="79946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process of memory tests can vary from the concerns of individuals. First, an individual needs to share the primary physician's concerns; then, visits a neuropsychologist for testing. In this stage, an individual has to fill the mini-mental status exam, aiming to realize the thinking skills and concerns presented. The next step is to assess an individual's physical health, including dehydration and malnutrition, because memory deficiency is related to depression and other sleep problems. More assessments help realize the concerns, such as taking a blood test (</a:t>
            </a:r>
            <a:r>
              <a:rPr lang="en-US" sz="1200" kern="1200" dirty="0" err="1" smtClean="0">
                <a:solidFill>
                  <a:schemeClr val="tx1"/>
                </a:solidFill>
                <a:effectLst/>
                <a:latin typeface="+mn-lt"/>
                <a:ea typeface="+mn-ea"/>
                <a:cs typeface="+mn-cs"/>
              </a:rPr>
              <a:t>Vatajelu</a:t>
            </a:r>
            <a:r>
              <a:rPr lang="en-US" sz="1200" kern="1200" dirty="0" smtClean="0">
                <a:solidFill>
                  <a:schemeClr val="tx1"/>
                </a:solidFill>
                <a:effectLst/>
                <a:latin typeface="+mn-lt"/>
                <a:ea typeface="+mn-ea"/>
                <a:cs typeface="+mn-cs"/>
              </a:rPr>
              <a:t> et al., 2017).</a:t>
            </a:r>
            <a:endParaRPr lang="en-US" dirty="0"/>
          </a:p>
        </p:txBody>
      </p:sp>
      <p:sp>
        <p:nvSpPr>
          <p:cNvPr id="4" name="Slide Number Placeholder 3"/>
          <p:cNvSpPr>
            <a:spLocks noGrp="1"/>
          </p:cNvSpPr>
          <p:nvPr>
            <p:ph type="sldNum" sz="quarter" idx="5"/>
          </p:nvPr>
        </p:nvSpPr>
        <p:spPr/>
        <p:txBody>
          <a:bodyPr/>
          <a:lstStyle/>
          <a:p>
            <a:fld id="{2C2E8947-DE22-498F-BA70-B19651C13407}" type="slidenum">
              <a:rPr lang="en-US" smtClean="0"/>
              <a:t>5</a:t>
            </a:fld>
            <a:endParaRPr lang="en-US"/>
          </a:p>
        </p:txBody>
      </p:sp>
    </p:spTree>
    <p:extLst>
      <p:ext uri="{BB962C8B-B14F-4D97-AF65-F5344CB8AC3E}">
        <p14:creationId xmlns:p14="http://schemas.microsoft.com/office/powerpoint/2010/main" val="27486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Memory assessment needs to check if the memory is working correctly. However, some instances show that people can exhibit significant memory losses, leading to memory impairment. Therefore, early memory assessment can result in early detection of cognitive impairment hence painless treatment. Treatment can be challenging. Nevertheless, early detection can reduce anxieties regarding unrecognized issues (</a:t>
            </a:r>
            <a:r>
              <a:rPr lang="en-US" sz="1200" kern="1200" dirty="0" err="1" smtClean="0">
                <a:solidFill>
                  <a:schemeClr val="tx1"/>
                </a:solidFill>
                <a:effectLst/>
                <a:latin typeface="+mn-lt"/>
                <a:ea typeface="+mn-ea"/>
                <a:cs typeface="+mn-cs"/>
              </a:rPr>
              <a:t>Frisoni</a:t>
            </a:r>
            <a:r>
              <a:rPr lang="en-US" sz="1200" kern="1200" dirty="0" smtClean="0">
                <a:solidFill>
                  <a:schemeClr val="tx1"/>
                </a:solidFill>
                <a:effectLst/>
                <a:latin typeface="+mn-lt"/>
                <a:ea typeface="+mn-ea"/>
                <a:cs typeface="+mn-cs"/>
              </a:rPr>
              <a:t> et al., 2017). Another benefit of early memory evaluation is the enhancement in chances of engaging in clinical drug trials and advanced research. Since most of the investigations are conducted based on the problem at hand, an individual can have time to strategize for the future.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6</a:t>
            </a:fld>
            <a:endParaRPr lang="en-US"/>
          </a:p>
        </p:txBody>
      </p:sp>
    </p:spTree>
    <p:extLst>
      <p:ext uri="{BB962C8B-B14F-4D97-AF65-F5344CB8AC3E}">
        <p14:creationId xmlns:p14="http://schemas.microsoft.com/office/powerpoint/2010/main" val="1848832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Memory assessment will require several instruments to be used to be effective. Education and reminiscence for new data are essential elements of reasoning that pass through an extended growth sequence and display healthy aging deterioration. Moreover, obtaining information on the foundation of at least one episode of erudition is the basis for memory initiation. The assessment instruments such as PSMT uses the NIH toolbox and are to evaluate learning capacity. Virtual reality is a new instrument that has proved to work, and RAVLT assesses memory abilities such as attention.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7</a:t>
            </a:fld>
            <a:endParaRPr lang="en-US"/>
          </a:p>
        </p:txBody>
      </p:sp>
    </p:spTree>
    <p:extLst>
      <p:ext uri="{BB962C8B-B14F-4D97-AF65-F5344CB8AC3E}">
        <p14:creationId xmlns:p14="http://schemas.microsoft.com/office/powerpoint/2010/main" val="397715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PSMT instrument of measurement is from the NIH toolbox and is thus used to measure individuals' learning ability. Although it may seem to be a long process, it takes approximately seven minutes to test. This test utilizes individuals from 3 to 18 years, and they are given a series of pictures and audio around 6-18 contingent to age (</a:t>
            </a:r>
            <a:r>
              <a:rPr lang="en-US" sz="1200" kern="1200" dirty="0" err="1" smtClean="0">
                <a:solidFill>
                  <a:schemeClr val="tx1"/>
                </a:solidFill>
                <a:effectLst/>
                <a:latin typeface="+mn-lt"/>
                <a:ea typeface="+mn-ea"/>
                <a:cs typeface="+mn-cs"/>
              </a:rPr>
              <a:t>Dikmen</a:t>
            </a:r>
            <a:r>
              <a:rPr lang="en-US" sz="1200" kern="1200" dirty="0" smtClean="0">
                <a:solidFill>
                  <a:schemeClr val="tx1"/>
                </a:solidFill>
                <a:effectLst/>
                <a:latin typeface="+mn-lt"/>
                <a:ea typeface="+mn-ea"/>
                <a:cs typeface="+mn-cs"/>
              </a:rPr>
              <a:t> et al., 2014). Young and old have less memory, but those at the median age have a good memory. Individuals are then required to recall the pictures on the sequence presented and awarded points based on their ability to remember. The maximum score will be less by one because there will be a smaller number of adjacent pictures.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8</a:t>
            </a:fld>
            <a:endParaRPr lang="en-US"/>
          </a:p>
        </p:txBody>
      </p:sp>
    </p:spTree>
    <p:extLst>
      <p:ext uri="{BB962C8B-B14F-4D97-AF65-F5344CB8AC3E}">
        <p14:creationId xmlns:p14="http://schemas.microsoft.com/office/powerpoint/2010/main" val="217704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Virtual reality produced everyday activities and situations digitally through 360 degrees videos and 3D stereoscopic images (</a:t>
            </a:r>
            <a:r>
              <a:rPr lang="en-US" sz="1200" kern="1200" dirty="0" err="1" smtClean="0">
                <a:solidFill>
                  <a:schemeClr val="tx1"/>
                </a:solidFill>
                <a:effectLst/>
                <a:latin typeface="+mn-lt"/>
                <a:ea typeface="+mn-ea"/>
                <a:cs typeface="+mn-cs"/>
              </a:rPr>
              <a:t>Serino</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Repetto</a:t>
            </a:r>
            <a:r>
              <a:rPr lang="en-US" sz="1200" kern="1200" dirty="0" smtClean="0">
                <a:solidFill>
                  <a:schemeClr val="tx1"/>
                </a:solidFill>
                <a:effectLst/>
                <a:latin typeface="+mn-lt"/>
                <a:ea typeface="+mn-ea"/>
                <a:cs typeface="+mn-cs"/>
              </a:rPr>
              <a:t>, 2018). La Corte et al. (2019) argued that virtual reality had presented the best way to evaluate episodic memory that is valid and reliable; it has also proved to have predictive clinical value because of the better memory assessment role plays. VR permits the growth of a new group of environmentally useful tools to simulate real-life conditions and events such as head-mounted displays. Individuals get trained to remember by being immersed in a technological scenario that denotes daily activities and simple events to assess memory's nature.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9</a:t>
            </a:fld>
            <a:endParaRPr lang="en-US"/>
          </a:p>
        </p:txBody>
      </p:sp>
    </p:spTree>
    <p:extLst>
      <p:ext uri="{BB962C8B-B14F-4D97-AF65-F5344CB8AC3E}">
        <p14:creationId xmlns:p14="http://schemas.microsoft.com/office/powerpoint/2010/main" val="84976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RVALT instrument is among the best memory assessment tools because it evaluates patients' functions with memory problems. Although the agency focuses on attention and learning abilities due to overloaded memory and situations, the instrument also assesses various roles such as retention of information, learning techniques, and short-term auditory-verbal memory. Furthermore, diversified memory features are evaluated by the RAVLT instrument because the main drive is to organize, combine, store and recover verbal information. Also, </a:t>
            </a:r>
            <a:r>
              <a:rPr lang="en-US" sz="1200" kern="1200" dirty="0" err="1" smtClean="0">
                <a:solidFill>
                  <a:schemeClr val="tx1"/>
                </a:solidFill>
                <a:effectLst/>
                <a:latin typeface="+mn-lt"/>
                <a:ea typeface="+mn-ea"/>
                <a:cs typeface="+mn-cs"/>
              </a:rPr>
              <a:t>Loring</a:t>
            </a:r>
            <a:r>
              <a:rPr lang="en-US" sz="1200" kern="1200" dirty="0" smtClean="0">
                <a:solidFill>
                  <a:schemeClr val="tx1"/>
                </a:solidFill>
                <a:effectLst/>
                <a:latin typeface="+mn-lt"/>
                <a:ea typeface="+mn-ea"/>
                <a:cs typeface="+mn-cs"/>
              </a:rPr>
              <a:t> et al. (2019) claim that RAVLT is a useful instrument for recognizing and diagnosing impairment from different individuals because of the ability to offer multiple assessments of memory and learning.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2E8947-DE22-498F-BA70-B19651C13407}" type="slidenum">
              <a:rPr lang="en-US" smtClean="0"/>
              <a:t>10</a:t>
            </a:fld>
            <a:endParaRPr lang="en-US"/>
          </a:p>
        </p:txBody>
      </p:sp>
    </p:spTree>
    <p:extLst>
      <p:ext uri="{BB962C8B-B14F-4D97-AF65-F5344CB8AC3E}">
        <p14:creationId xmlns:p14="http://schemas.microsoft.com/office/powerpoint/2010/main" val="3538439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2927078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386623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8941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217198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913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91692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281796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189011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355230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F5093C-05EF-4BF7-B2F2-B505DA697968}" type="datetimeFigureOut">
              <a:rPr lang="en-US" smtClean="0"/>
              <a:t>2/24/2021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379605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5093C-05EF-4BF7-B2F2-B505DA69796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398802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5093C-05EF-4BF7-B2F2-B505DA697968}" type="datetimeFigureOut">
              <a:rPr lang="en-US" smtClean="0"/>
              <a:t>2/24/2021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132532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5093C-05EF-4BF7-B2F2-B505DA697968}" type="datetimeFigureOut">
              <a:rPr lang="en-US" smtClean="0"/>
              <a:t>2/24/2021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419507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5093C-05EF-4BF7-B2F2-B505DA697968}" type="datetimeFigureOut">
              <a:rPr lang="en-US" smtClean="0"/>
              <a:t>2/24/2021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309937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5093C-05EF-4BF7-B2F2-B505DA69796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288502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5093C-05EF-4BF7-B2F2-B505DA697968}" type="datetimeFigureOut">
              <a:rPr lang="en-US" smtClean="0"/>
              <a:t>2/24/2021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D9721-45E3-4AC4-A466-F5640BD4110F}" type="slidenum">
              <a:rPr lang="en-US" smtClean="0"/>
              <a:t>‹#›</a:t>
            </a:fld>
            <a:endParaRPr lang="en-US"/>
          </a:p>
        </p:txBody>
      </p:sp>
    </p:spTree>
    <p:extLst>
      <p:ext uri="{BB962C8B-B14F-4D97-AF65-F5344CB8AC3E}">
        <p14:creationId xmlns:p14="http://schemas.microsoft.com/office/powerpoint/2010/main" val="16125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F5093C-05EF-4BF7-B2F2-B505DA697968}" type="datetimeFigureOut">
              <a:rPr lang="en-US" smtClean="0"/>
              <a:t>2/24/2021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7D9721-45E3-4AC4-A466-F5640BD4110F}" type="slidenum">
              <a:rPr lang="en-US" smtClean="0"/>
              <a:t>‹#›</a:t>
            </a:fld>
            <a:endParaRPr lang="en-US"/>
          </a:p>
        </p:txBody>
      </p:sp>
    </p:spTree>
    <p:extLst>
      <p:ext uri="{BB962C8B-B14F-4D97-AF65-F5344CB8AC3E}">
        <p14:creationId xmlns:p14="http://schemas.microsoft.com/office/powerpoint/2010/main" val="2667051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19087-5DEE-4C6A-8B47-D800313C21D6}"/>
              </a:ext>
            </a:extLst>
          </p:cNvPr>
          <p:cNvSpPr>
            <a:spLocks noGrp="1"/>
          </p:cNvSpPr>
          <p:nvPr>
            <p:ph type="ctrTitle"/>
          </p:nvPr>
        </p:nvSpPr>
        <p:spPr/>
        <p:txBody>
          <a:bodyPr>
            <a:normAutofit/>
          </a:bodyPr>
          <a:lstStyle/>
          <a:p>
            <a:r>
              <a:rPr lang="en-US" sz="4400" b="0" i="0" dirty="0">
                <a:effectLst/>
                <a:latin typeface="Times New Roman" panose="02020603050405020304" pitchFamily="18" charset="0"/>
                <a:cs typeface="Times New Roman" panose="02020603050405020304" pitchFamily="18" charset="0"/>
              </a:rPr>
              <a:t>Evaluation of Tests of Memory Throughout the Lifespan</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66724A3-8BBD-4783-8E16-C9C03CFF0548}"/>
              </a:ext>
            </a:extLst>
          </p:cNvPr>
          <p:cNvSpPr>
            <a:spLocks noGrp="1"/>
          </p:cNvSpPr>
          <p:nvPr>
            <p:ph type="subTitle" idx="1"/>
          </p:nvPr>
        </p:nvSpPr>
        <p:spPr/>
        <p:txBody>
          <a:bodyPr>
            <a:normAutofit lnSpcReduction="10000"/>
          </a:bodyPr>
          <a:lstStyle/>
          <a:p>
            <a:r>
              <a:rPr lang="en-US" dirty="0">
                <a:solidFill>
                  <a:schemeClr val="accent1"/>
                </a:solidFill>
                <a:latin typeface="Times New Roman" panose="02020603050405020304" pitchFamily="18" charset="0"/>
                <a:cs typeface="Times New Roman" panose="02020603050405020304" pitchFamily="18" charset="0"/>
              </a:rPr>
              <a:t>Name</a:t>
            </a:r>
          </a:p>
          <a:p>
            <a:r>
              <a:rPr lang="en-US" dirty="0">
                <a:solidFill>
                  <a:schemeClr val="accent1"/>
                </a:solidFill>
                <a:latin typeface="Times New Roman" panose="02020603050405020304" pitchFamily="18" charset="0"/>
                <a:cs typeface="Times New Roman" panose="02020603050405020304" pitchFamily="18" charset="0"/>
              </a:rPr>
              <a:t>Institutional Affiliations </a:t>
            </a:r>
          </a:p>
          <a:p>
            <a:r>
              <a:rPr lang="en-US" dirty="0">
                <a:solidFill>
                  <a:schemeClr val="accent1"/>
                </a:solidFill>
                <a:latin typeface="Times New Roman" panose="02020603050405020304" pitchFamily="18" charset="0"/>
                <a:cs typeface="Times New Roman" panose="02020603050405020304" pitchFamily="18" charset="0"/>
              </a:rPr>
              <a:t>Date</a:t>
            </a:r>
          </a:p>
        </p:txBody>
      </p:sp>
    </p:spTree>
    <p:extLst>
      <p:ext uri="{BB962C8B-B14F-4D97-AF65-F5344CB8AC3E}">
        <p14:creationId xmlns:p14="http://schemas.microsoft.com/office/powerpoint/2010/main" val="1911272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C61898-FC8B-4DCB-8BBF-B74C75BCCB68}"/>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RAVLT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Instrument</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1D935BC2-00E6-4A17-9030-73B58226867A}"/>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Evaluates cognitive functions in patients with memory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problems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RAVLT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focuses on attention under overladed situations and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memory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Used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to assess various memory features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useful instrument of recognizing and diagnose impairment from different individuals (Loring et al., 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10132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E87CD-537D-453D-9232-E9E1B7B93F62}"/>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Typical Settings and Purpose of Using Instruments</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893FA221-CE5A-4AA5-AC87-600C9C6B1167}"/>
              </a:ext>
            </a:extLst>
          </p:cNvPr>
          <p:cNvSpPr>
            <a:spLocks noGrp="1"/>
          </p:cNvSpPr>
          <p:nvPr>
            <p:ph idx="1"/>
          </p:nvPr>
        </p:nvSpPr>
        <p:spPr>
          <a:xfrm>
            <a:off x="677334" y="2160589"/>
            <a:ext cx="4583983"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majority of the instruments are used in the clinical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setting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RAVLT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developed to assess verbal memory in individuals from 16 years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Weitzner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Virtual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reality instrument was designed to create an immersive experience that would help patients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learn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PSMT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measures the ability of a person to remember objects or events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xmlns="" id="{924FA5A4-32BD-46BF-B345-CDDF479DA43C}"/>
              </a:ext>
            </a:extLst>
          </p:cNvPr>
          <p:cNvPicPr>
            <a:picLocks noChangeAspect="1"/>
          </p:cNvPicPr>
          <p:nvPr/>
        </p:nvPicPr>
        <p:blipFill>
          <a:blip r:embed="rId3"/>
          <a:stretch>
            <a:fillRect/>
          </a:stretch>
        </p:blipFill>
        <p:spPr>
          <a:xfrm>
            <a:off x="5261317" y="1930400"/>
            <a:ext cx="4881489" cy="4927600"/>
          </a:xfrm>
          <a:prstGeom prst="rect">
            <a:avLst/>
          </a:prstGeom>
        </p:spPr>
      </p:pic>
    </p:spTree>
    <p:extLst>
      <p:ext uri="{BB962C8B-B14F-4D97-AF65-F5344CB8AC3E}">
        <p14:creationId xmlns:p14="http://schemas.microsoft.com/office/powerpoint/2010/main" val="174970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70C1F5-1B87-4FC8-B608-B300A4BADA55}"/>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Ethical, Cultural and Societal Issues of Using the Instruments</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595B0297-F050-4474-9CD6-7FE73268EFA1}"/>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tabLst>
                <a:tab pos="133350" algn="l"/>
              </a:tabLs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Memory manipulation (Racine &amp; Affleck,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2016)</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Virtual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reality can lead to mood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change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Privacy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and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confidentiality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RAVLT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instrument is developed in different languages hence making on language to be less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3863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E01DD8-DDB8-4378-8B1F-C85397B00830}"/>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Conclusion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F54354F1-07B8-4ED2-A18A-3E318DDC0565}"/>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tabLst>
                <a:tab pos="133350" algn="l"/>
              </a:tabLst>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memory assessment test is vital in recognizing the recall rate and learning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ability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Episodic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memory comprises recalling previous events and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circumstances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Memory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allows one to use past experiences in upcoming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events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RAVLT</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PSMT, and virtual reality are frequently used assessment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instrument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tabLst>
                <a:tab pos="133350" algn="l"/>
              </a:tabLst>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Used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 clinical settings, research centers, and laboratories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583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5CCD-C6B7-4237-B21E-6A1443E06654}"/>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xmlns="" id="{C1649B98-E682-4AD2-9A3F-74A56BB15DB4}"/>
              </a:ext>
            </a:extLst>
          </p:cNvPr>
          <p:cNvSpPr>
            <a:spLocks noGrp="1"/>
          </p:cNvSpPr>
          <p:nvPr>
            <p:ph idx="1"/>
          </p:nvPr>
        </p:nvSpPr>
        <p:spPr/>
        <p:txBody>
          <a:bodyPr>
            <a:normAutofit fontScale="85000" lnSpcReduction="10000"/>
          </a:bodyPr>
          <a:lstStyle/>
          <a:p>
            <a:pPr marR="0">
              <a:lnSpc>
                <a:spcPct val="107000"/>
              </a:lnSpc>
              <a:spcBef>
                <a:spcPts val="0"/>
              </a:spcBef>
              <a:spcAft>
                <a:spcPts val="800"/>
              </a:spcAft>
              <a:buFont typeface="Wingdings" panose="05000000000000000000" pitchFamily="2" charset="2"/>
              <a:buChar char="Ø"/>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Dikmen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S., Bauer, P. J., Weintraub, 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Mungas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Slotkin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J., Beaumont, J. L., ... &amp; Heaton, R. K. (2014). Measuring episodic memory across the lifespan: NIH toolbox picture sequence memory test.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Journal of the International Neuropsychological Society: JINS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611.</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Frisoni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G. B.,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Boccardi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Barkhof</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F.,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Blennow</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 Cappa, 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Chiotis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 ...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Winblad</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B. (2017). Strategic roadmap for an early diagnosis of Alzheimer's disease based on biomarkers.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Lancet Neurology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16</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661-676.</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La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Corte, V.,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Sperduti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Abichou</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K.,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Piolino</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 (2019). Episodic memory assessment and remediation in normal and pathological aging using virtual reality: a mini review.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Frontiers in 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10</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173.</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Loring</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W., Bowden, S. C.,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Staikova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 Bishop, J. A.,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Drane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L., &amp; Goldstein, F. C. (2019). NIH toolbox picture sequence memory test for assessing clinical memory function: diagnostic relationship to the Rey auditory verbal learning test.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Archives of Clinical Neuropsychology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34</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268-276.</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Markowitsch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Staniloiu</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 (2017). History of memory. In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Oxford Handbook of History of Clinical Neuropsychology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6520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B7AD-D25C-4828-BE16-CC9CB4A2803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References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1F424448-9E8C-41BA-83D6-8B88BA63EF34}"/>
              </a:ext>
            </a:extLst>
          </p:cNvPr>
          <p:cNvSpPr>
            <a:spLocks noGrp="1"/>
          </p:cNvSpPr>
          <p:nvPr>
            <p:ph idx="1"/>
          </p:nvPr>
        </p:nvSpPr>
        <p:spPr/>
        <p:txBody>
          <a:bodyPr>
            <a:normAutofit fontScale="92500" lnSpcReduction="10000"/>
          </a:bodyPr>
          <a:lstStyle/>
          <a:p>
            <a:pPr marR="0">
              <a:lnSpc>
                <a:spcPct val="107000"/>
              </a:lnSpc>
              <a:spcBef>
                <a:spcPts val="0"/>
              </a:spcBef>
              <a:spcAft>
                <a:spcPts val="800"/>
              </a:spcAft>
              <a:buFont typeface="Wingdings" panose="05000000000000000000" pitchFamily="2" charset="2"/>
              <a:buChar char="Ø"/>
            </a:pP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Nikravesh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Jafari, Z.,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Mehrpour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Kazemi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Shavaki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Y. A.,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Hossienifar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&amp; Azizi, M. P. (2017). The paced auditory serial addition test for working memory assessment: Psychometric properties.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Medical journal of the Islamic Republic of Iran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31</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Racine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 &amp; Affleck, W. (2016). Changing Memories: Between Ethics and Speculation.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AMA journal of ethics</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18</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1241-1248.</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Serino</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&amp; Repetto, C. (2018). New trends in episodic memory assessment: immersive 360 ecological videos.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Frontiers in 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9</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1878.</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Vatajelu</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 I.,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Prinetto</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Taouil</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Hamdioui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(2017). Challenges and solutions in emerging memory testing.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IEEE Transactions on Emerging Topics in Computing</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493-506.</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err="1"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Weitzner</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D. S., Pugh, E. A.,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Calamia</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M.,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Roye</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S. (2020). Examining the factor structure of the Rey auditory verbal learning test in individuals across the life span.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Journal of clinical and experimental neuropsychology</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42</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 406-414.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7444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4A61-CA33-4CD4-84AE-72F75DA9E432}"/>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Introduction</a:t>
            </a:r>
            <a:r>
              <a:rPr lang="en-US" dirty="0"/>
              <a:t> </a:t>
            </a:r>
          </a:p>
        </p:txBody>
      </p:sp>
      <p:sp>
        <p:nvSpPr>
          <p:cNvPr id="3" name="Content Placeholder 2">
            <a:extLst>
              <a:ext uri="{FF2B5EF4-FFF2-40B4-BE49-F238E27FC236}">
                <a16:creationId xmlns:a16="http://schemas.microsoft.com/office/drawing/2014/main" xmlns="" id="{FB766183-808D-4E19-AE08-BF67D7900B13}"/>
              </a:ext>
            </a:extLst>
          </p:cNvPr>
          <p:cNvSpPr>
            <a:spLocks noGrp="1"/>
          </p:cNvSpPr>
          <p:nvPr>
            <p:ph idx="1"/>
          </p:nvPr>
        </p:nvSpPr>
        <p:spPr>
          <a:xfrm>
            <a:off x="564792" y="1488613"/>
            <a:ext cx="8596668"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Memory assessment is essential in recognizing memory disorders at an early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stage</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presentation will focus on an episodic memory assessment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test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Overview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 the episodic memory test will be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discussed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Importance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application of memory to the current society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most frequent instruments of memory assessment also explored</a:t>
            </a:r>
          </a:p>
          <a:p>
            <a:endParaRPr lang="en-US" dirty="0"/>
          </a:p>
        </p:txBody>
      </p:sp>
      <p:pic>
        <p:nvPicPr>
          <p:cNvPr id="5" name="Picture 4">
            <a:extLst>
              <a:ext uri="{FF2B5EF4-FFF2-40B4-BE49-F238E27FC236}">
                <a16:creationId xmlns:a16="http://schemas.microsoft.com/office/drawing/2014/main" xmlns="" id="{39AF5477-E2B5-4BC1-A968-113B28878E43}"/>
              </a:ext>
            </a:extLst>
          </p:cNvPr>
          <p:cNvPicPr>
            <a:picLocks noChangeAspect="1"/>
          </p:cNvPicPr>
          <p:nvPr/>
        </p:nvPicPr>
        <p:blipFill>
          <a:blip r:embed="rId3"/>
          <a:stretch>
            <a:fillRect/>
          </a:stretch>
        </p:blipFill>
        <p:spPr>
          <a:xfrm>
            <a:off x="452250" y="3562643"/>
            <a:ext cx="8248504" cy="3295357"/>
          </a:xfrm>
          <a:prstGeom prst="rect">
            <a:avLst/>
          </a:prstGeom>
        </p:spPr>
      </p:pic>
    </p:spTree>
    <p:extLst>
      <p:ext uri="{BB962C8B-B14F-4D97-AF65-F5344CB8AC3E}">
        <p14:creationId xmlns:p14="http://schemas.microsoft.com/office/powerpoint/2010/main" val="209680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1B603-526A-4DA9-A1B0-EC746A7751EA}"/>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Overview of Episodic Memory Test Assessment</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D5B48933-0ACA-424E-81DE-80333E74BCDD}"/>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emphasis on human memory was described between 1870 and 1920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Markowitsch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&amp;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Staniloiu</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2017</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More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experiments were conducted, and brain matter injury and memory shortage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delineated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Episodic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memory contains remembrance of explicit actions, circumstances, and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involvements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This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type of memory is influenced by the capability of individuals attending to the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environment</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Assessment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vital because it is a long-term memory </a:t>
            </a:r>
          </a:p>
          <a:p>
            <a:endParaRPr lang="en-US" dirty="0"/>
          </a:p>
        </p:txBody>
      </p:sp>
    </p:spTree>
    <p:extLst>
      <p:ext uri="{BB962C8B-B14F-4D97-AF65-F5344CB8AC3E}">
        <p14:creationId xmlns:p14="http://schemas.microsoft.com/office/powerpoint/2010/main" val="40340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9FA01C-F099-49AB-91EB-9F72E28A1076}"/>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Importance and Application To Current Society</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49403591-AF2A-4196-8F46-6A216177EF41}"/>
              </a:ext>
            </a:extLst>
          </p:cNvPr>
          <p:cNvSpPr>
            <a:spLocks noGrp="1"/>
          </p:cNvSpPr>
          <p:nvPr>
            <p:ph idx="1"/>
          </p:nvPr>
        </p:nvSpPr>
        <p:spPr>
          <a:xfrm>
            <a:off x="3884768" y="2367627"/>
            <a:ext cx="6497189"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Essential in reflecting about the past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events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Provide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chance to use past experiences in upcoming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events</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Episodic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memory brace up the development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acquittance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Memory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the source of continuity for self-concept in an individual's lifetime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Nikravesh</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pic>
        <p:nvPicPr>
          <p:cNvPr id="5" name="Picture 4">
            <a:extLst>
              <a:ext uri="{FF2B5EF4-FFF2-40B4-BE49-F238E27FC236}">
                <a16:creationId xmlns:a16="http://schemas.microsoft.com/office/drawing/2014/main" xmlns="" id="{29091C5B-83D0-48F8-B994-7BA458481BFF}"/>
              </a:ext>
            </a:extLst>
          </p:cNvPr>
          <p:cNvPicPr>
            <a:picLocks noChangeAspect="1"/>
          </p:cNvPicPr>
          <p:nvPr/>
        </p:nvPicPr>
        <p:blipFill rotWithShape="1">
          <a:blip r:embed="rId3"/>
          <a:srcRect l="-998" t="5127" r="998" b="7545"/>
          <a:stretch/>
        </p:blipFill>
        <p:spPr>
          <a:xfrm>
            <a:off x="0" y="1448972"/>
            <a:ext cx="3884768" cy="5409028"/>
          </a:xfrm>
          <a:prstGeom prst="rect">
            <a:avLst/>
          </a:prstGeom>
        </p:spPr>
      </p:pic>
    </p:spTree>
    <p:extLst>
      <p:ext uri="{BB962C8B-B14F-4D97-AF65-F5344CB8AC3E}">
        <p14:creationId xmlns:p14="http://schemas.microsoft.com/office/powerpoint/2010/main" val="3039737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05360-344B-42FB-8D19-3ECEAC89DDF4}"/>
              </a:ext>
            </a:extLst>
          </p:cNvPr>
          <p:cNvSpPr>
            <a:spLocks noGrp="1"/>
          </p:cNvSpPr>
          <p:nvPr>
            <p:ph type="title"/>
          </p:nvPr>
        </p:nvSpPr>
        <p:spPr/>
        <p:txBody>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Process of Memory Testing</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938450A3-F3A9-45FF-A052-130C8F89AA41}"/>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Share concerns with physician and answer the mini-mental status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exam</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Physical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health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examined</a:t>
            </a:r>
          </a:p>
          <a:p>
            <a:pPr marR="0">
              <a:lnSpc>
                <a:spcPct val="107000"/>
              </a:lnSpc>
              <a:spcBef>
                <a:spcPts val="0"/>
              </a:spcBef>
              <a:spcAft>
                <a:spcPts val="800"/>
              </a:spcAft>
              <a:buFont typeface="Wingdings" panose="05000000000000000000" pitchFamily="2" charset="2"/>
              <a:buChar char="Ø"/>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more detailed cognitive assessment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Vatajelu</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2017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xmlns="" id="{9F4B2D3B-9214-4281-BFBE-047552F41E59}"/>
              </a:ext>
            </a:extLst>
          </p:cNvPr>
          <p:cNvPicPr>
            <a:picLocks noChangeAspect="1"/>
          </p:cNvPicPr>
          <p:nvPr/>
        </p:nvPicPr>
        <p:blipFill>
          <a:blip r:embed="rId3"/>
          <a:stretch>
            <a:fillRect/>
          </a:stretch>
        </p:blipFill>
        <p:spPr>
          <a:xfrm>
            <a:off x="1" y="3429000"/>
            <a:ext cx="10536702" cy="3429000"/>
          </a:xfrm>
          <a:prstGeom prst="rect">
            <a:avLst/>
          </a:prstGeom>
        </p:spPr>
      </p:pic>
    </p:spTree>
    <p:extLst>
      <p:ext uri="{BB962C8B-B14F-4D97-AF65-F5344CB8AC3E}">
        <p14:creationId xmlns:p14="http://schemas.microsoft.com/office/powerpoint/2010/main" val="317551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FF2AF-4AF8-4014-99DA-BC98A5814A36}"/>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Benefits of Early Memory Assessment</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C3FB8C4E-7FE8-4956-BBAA-02971D1B3428}"/>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Cognitive impairments can be detected at an early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stage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Provides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an opportunity of profiting from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treatment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Reduced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anxieties concerning unidentified issues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Frisoni</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2017)</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Enhances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probabilities of involving in clinical drug trials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More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time to strategize for the future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7287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A23EE-8185-4646-AE68-7C082AEEE796}"/>
              </a:ext>
            </a:extLst>
          </p:cNvPr>
          <p:cNvSpPr>
            <a:spLocks noGrp="1"/>
          </p:cNvSpPr>
          <p:nvPr>
            <p:ph type="title"/>
          </p:nvPr>
        </p:nvSpPr>
        <p:spPr/>
        <p:txBody>
          <a:bodyPr>
            <a:normAutofit fontScale="90000"/>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Most Frequently Used Assessment Instruments</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3C24880A-AF25-4B20-9133-E4EFD1AEC85F}"/>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Picture sequence memory test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PSMT)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Virtual reality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Rey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Auditory Verbal Learning Test (RAVLT)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xmlns="" id="{2AB43069-5EEB-42C8-BD58-23C6D059A6CE}"/>
              </a:ext>
            </a:extLst>
          </p:cNvPr>
          <p:cNvPicPr>
            <a:picLocks noChangeAspect="1"/>
          </p:cNvPicPr>
          <p:nvPr/>
        </p:nvPicPr>
        <p:blipFill>
          <a:blip r:embed="rId3"/>
          <a:stretch>
            <a:fillRect/>
          </a:stretch>
        </p:blipFill>
        <p:spPr>
          <a:xfrm>
            <a:off x="464234" y="3607190"/>
            <a:ext cx="8482818" cy="3250809"/>
          </a:xfrm>
          <a:prstGeom prst="rect">
            <a:avLst/>
          </a:prstGeom>
        </p:spPr>
      </p:pic>
    </p:spTree>
    <p:extLst>
      <p:ext uri="{BB962C8B-B14F-4D97-AF65-F5344CB8AC3E}">
        <p14:creationId xmlns:p14="http://schemas.microsoft.com/office/powerpoint/2010/main" val="78652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8AACE-5A62-4F5A-ADB3-75E4FE26DA06}"/>
              </a:ext>
            </a:extLst>
          </p:cNvPr>
          <p:cNvSpPr>
            <a:spLocks noGrp="1"/>
          </p:cNvSpPr>
          <p:nvPr>
            <p:ph type="title"/>
          </p:nvPr>
        </p:nvSpPr>
        <p:spPr/>
        <p:txBody>
          <a:bodyPr/>
          <a:lstStyle/>
          <a:p>
            <a:pPr algn="ct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PSMT </a:t>
            </a: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Instrument</a:t>
            </a:r>
            <a:r>
              <a:rPr lang="en-US" sz="4400" dirty="0">
                <a:effectLst/>
                <a:latin typeface="Calibri" panose="020F0502020204030204" pitchFamily="34" charset="0"/>
                <a:ea typeface="Calibri" panose="020F0502020204030204" pitchFamily="34" charset="0"/>
                <a:cs typeface="Times New Roman" panose="02020603050405020304" pitchFamily="18" charset="0"/>
              </a:rPr>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D5629E17-55E4-4F83-84A7-AD3F2CFE9A67}"/>
              </a:ext>
            </a:extLst>
          </p:cNvPr>
          <p:cNvSpPr>
            <a:spLocks noGrp="1"/>
          </p:cNvSpPr>
          <p:nvPr>
            <p:ph idx="1"/>
          </p:nvPr>
        </p:nvSpPr>
        <p:spPr/>
        <p:txBody>
          <a:bodyPr/>
          <a:lstStyle/>
          <a:p>
            <a:pPr marR="0">
              <a:lnSpc>
                <a:spcPct val="107000"/>
              </a:lnSpc>
              <a:spcBef>
                <a:spcPts val="0"/>
              </a:spcBef>
              <a:spcAft>
                <a:spcPts val="800"/>
              </a:spcAft>
              <a:buFont typeface="Wingdings" panose="05000000000000000000" pitchFamily="2" charset="2"/>
              <a:buChar char="Ø"/>
            </a:pP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Evaluate episodic memory from three to eighty-five years (</a:t>
            </a:r>
            <a:r>
              <a:rPr lang="en-US"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Dikmen</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et al.,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2014)</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Individuals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are presented with a series of pictures and audio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played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Recall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how the pictures were displayed on the screen in the same </a:t>
            </a: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sequence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sequence of pictures presented will be about 6 to 18 reliant on age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Ø"/>
            </a:pPr>
            <a:r>
              <a:rPr lang="en-US" sz="1800" dirty="0" smtClean="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Points </a:t>
            </a:r>
            <a:r>
              <a:rPr lang="en-US"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are awarded based on remembrance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98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A92779C-1083-489D-A648-9CA0F80EE7AC}"/>
              </a:ext>
            </a:extLst>
          </p:cNvPr>
          <p:cNvPicPr>
            <a:picLocks noChangeAspect="1"/>
          </p:cNvPicPr>
          <p:nvPr/>
        </p:nvPicPr>
        <p:blipFill>
          <a:blip r:embed="rId3"/>
          <a:stretch>
            <a:fillRect/>
          </a:stretch>
        </p:blipFill>
        <p:spPr>
          <a:xfrm>
            <a:off x="103630" y="-16933"/>
            <a:ext cx="9744075" cy="6858000"/>
          </a:xfrm>
          <a:prstGeom prst="rect">
            <a:avLst/>
          </a:prstGeom>
        </p:spPr>
      </p:pic>
      <p:sp>
        <p:nvSpPr>
          <p:cNvPr id="2" name="Title 1">
            <a:extLst>
              <a:ext uri="{FF2B5EF4-FFF2-40B4-BE49-F238E27FC236}">
                <a16:creationId xmlns:a16="http://schemas.microsoft.com/office/drawing/2014/main" xmlns="" id="{5B1A0B05-7C35-42F7-A17B-6B1A3CFAFEAF}"/>
              </a:ext>
            </a:extLst>
          </p:cNvPr>
          <p:cNvSpPr>
            <a:spLocks noGrp="1"/>
          </p:cNvSpPr>
          <p:nvPr>
            <p:ph type="title"/>
          </p:nvPr>
        </p:nvSpPr>
        <p:spPr>
          <a:xfrm>
            <a:off x="677333" y="23151"/>
            <a:ext cx="8596668" cy="1320800"/>
          </a:xfrm>
        </p:spPr>
        <p:txBody>
          <a:bodyPr/>
          <a:lstStyle/>
          <a:p>
            <a:pPr algn="ctr"/>
            <a:r>
              <a:rPr lang="en-US" sz="4400" dirty="0" smtClean="0">
                <a:effectLst/>
                <a:latin typeface="Times New Roman" panose="02020603050405020304" pitchFamily="18" charset="0"/>
                <a:ea typeface="Calibri" panose="020F0502020204030204" pitchFamily="34" charset="0"/>
                <a:cs typeface="Times New Roman" panose="02020603050405020304" pitchFamily="18" charset="0"/>
              </a:rPr>
              <a:t>Virtual Reality (VR) Instrument</a:t>
            </a:r>
            <a:r>
              <a:rPr lang="en-US" sz="4400" dirty="0" smtClean="0">
                <a:effectLst/>
                <a:latin typeface="Calibri" panose="020F0502020204030204" pitchFamily="34" charset="0"/>
                <a:ea typeface="Calibri" panose="020F0502020204030204" pitchFamily="34" charset="0"/>
                <a:cs typeface="Times New Roman" panose="02020603050405020304" pitchFamily="18" charset="0"/>
              </a:rPr>
              <a:t/>
            </a:r>
            <a:br>
              <a:rPr lang="en-US" sz="4400" dirty="0" smtClean="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xmlns="" id="{975667F3-CEE5-4EED-BCF9-707CEE8AF042}"/>
              </a:ext>
            </a:extLst>
          </p:cNvPr>
          <p:cNvSpPr>
            <a:spLocks noGrp="1"/>
          </p:cNvSpPr>
          <p:nvPr>
            <p:ph idx="1"/>
          </p:nvPr>
        </p:nvSpPr>
        <p:spPr>
          <a:xfrm>
            <a:off x="4501661" y="1147715"/>
            <a:ext cx="5233181" cy="3880773"/>
          </a:xfrm>
        </p:spPr>
        <p:txBody>
          <a:bodyPr/>
          <a:lstStyle/>
          <a:p>
            <a:pPr marR="0">
              <a:lnSpc>
                <a:spcPct val="107000"/>
              </a:lnSpc>
              <a:spcBef>
                <a:spcPts val="0"/>
              </a:spcBef>
              <a:spcAft>
                <a:spcPts val="800"/>
              </a:spcAft>
              <a:buFont typeface="Wingdings" panose="05000000000000000000" pitchFamily="2" charset="2"/>
              <a:buChar char="Ø"/>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VR is an appropriate tool for better memory assessment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role</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Allows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growth of a new group of environmentally valid techniques to simulate real-life conditions (La Corte et al., </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2019)</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Individuals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immersed in technological scenarios that signify daily activities (</a:t>
            </a: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Serino</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&amp; Repetto, 2018</a:t>
            </a: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Font typeface="Wingdings" panose="05000000000000000000" pitchFamily="2" charset="2"/>
              <a:buChar char="Ø"/>
            </a:pPr>
            <a:r>
              <a:rPr lang="en-US" sz="1800"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Simple events executed to assess the nature of the memory</a:t>
            </a:r>
          </a:p>
          <a:p>
            <a:endParaRPr lang="en-US" dirty="0"/>
          </a:p>
        </p:txBody>
      </p:sp>
    </p:spTree>
    <p:extLst>
      <p:ext uri="{BB962C8B-B14F-4D97-AF65-F5344CB8AC3E}">
        <p14:creationId xmlns:p14="http://schemas.microsoft.com/office/powerpoint/2010/main" val="352325495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86</TotalTime>
  <Words>2124</Words>
  <Application>Microsoft Office PowerPoint</Application>
  <PresentationFormat>Widescreen</PresentationFormat>
  <Paragraphs>103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Wingdings</vt:lpstr>
      <vt:lpstr>Wingdings 3</vt:lpstr>
      <vt:lpstr>Facet</vt:lpstr>
      <vt:lpstr>Evaluation of Tests of Memory Throughout the Lifespan</vt:lpstr>
      <vt:lpstr>Introduction </vt:lpstr>
      <vt:lpstr>Overview of Episodic Memory Test Assessment </vt:lpstr>
      <vt:lpstr>Importance and Application To Current Society </vt:lpstr>
      <vt:lpstr>Process of Memory Testing </vt:lpstr>
      <vt:lpstr>Benefits of Early Memory Assessment </vt:lpstr>
      <vt:lpstr>Most Frequently Used Assessment Instruments </vt:lpstr>
      <vt:lpstr>PSMT Instrument </vt:lpstr>
      <vt:lpstr>Virtual Reality (VR) Instrument </vt:lpstr>
      <vt:lpstr>RAVLT Instrument </vt:lpstr>
      <vt:lpstr>Typical Settings and Purpose of Using Instruments </vt:lpstr>
      <vt:lpstr>Ethical, Cultural and Societal Issues of Using the Instruments </vt:lpstr>
      <vt:lpstr>Conclusion </vt:lpstr>
      <vt:lpstr>References </vt:lpstr>
      <vt:lpstr>References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Tests of Memory Throughout the Lifespan</dc:title>
  <dc:creator>Robert Mwaura</dc:creator>
  <cp:lastModifiedBy>LAPTOP</cp:lastModifiedBy>
  <cp:revision>13</cp:revision>
  <dcterms:created xsi:type="dcterms:W3CDTF">2021-02-23T21:09:44Z</dcterms:created>
  <dcterms:modified xsi:type="dcterms:W3CDTF">2021-02-23T22:55:09Z</dcterms:modified>
</cp:coreProperties>
</file>